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24"/>
  </p:notesMasterIdLst>
  <p:sldIdLst>
    <p:sldId id="256" r:id="rId2"/>
    <p:sldId id="257" r:id="rId3"/>
    <p:sldId id="272" r:id="rId4"/>
    <p:sldId id="262" r:id="rId5"/>
    <p:sldId id="263" r:id="rId6"/>
    <p:sldId id="264" r:id="rId7"/>
    <p:sldId id="266" r:id="rId8"/>
    <p:sldId id="277" r:id="rId9"/>
    <p:sldId id="275" r:id="rId10"/>
    <p:sldId id="276" r:id="rId11"/>
    <p:sldId id="285" r:id="rId12"/>
    <p:sldId id="283" r:id="rId13"/>
    <p:sldId id="270" r:id="rId14"/>
    <p:sldId id="286" r:id="rId15"/>
    <p:sldId id="288" r:id="rId16"/>
    <p:sldId id="287" r:id="rId17"/>
    <p:sldId id="282" r:id="rId18"/>
    <p:sldId id="273" r:id="rId19"/>
    <p:sldId id="274" r:id="rId20"/>
    <p:sldId id="280" r:id="rId21"/>
    <p:sldId id="281"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94" autoAdjust="0"/>
  </p:normalViewPr>
  <p:slideViewPr>
    <p:cSldViewPr snapToGrid="0">
      <p:cViewPr varScale="1">
        <p:scale>
          <a:sx n="96" d="100"/>
          <a:sy n="96" d="100"/>
        </p:scale>
        <p:origin x="20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spPr>
            <a:ln w="28575" cap="rnd">
              <a:solidFill>
                <a:schemeClr val="accent2"/>
              </a:solidFill>
              <a:round/>
            </a:ln>
            <a:effectLst/>
          </c:spPr>
          <c:marker>
            <c:symbol val="none"/>
          </c:marker>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1.4375407387924999E-2</c:v>
                </c:pt>
                <c:pt idx="596">
                  <c:v>1.12404061264007E-2</c:v>
                </c:pt>
                <c:pt idx="597">
                  <c:v>1.8659469799506001E-2</c:v>
                </c:pt>
                <c:pt idx="598">
                  <c:v>3.79525406231516E-2</c:v>
                </c:pt>
                <c:pt idx="599">
                  <c:v>2.0732735302442001E-2</c:v>
                </c:pt>
                <c:pt idx="600">
                  <c:v>1.5696466211149701E-2</c:v>
                </c:pt>
                <c:pt idx="601">
                  <c:v>1.4059640895049999E-2</c:v>
                </c:pt>
                <c:pt idx="602">
                  <c:v>1.5425939648268799E-2</c:v>
                </c:pt>
                <c:pt idx="603">
                  <c:v>1.36726450350319E-2</c:v>
                </c:pt>
                <c:pt idx="604">
                  <c:v>2.2348392000640999E-2</c:v>
                </c:pt>
                <c:pt idx="605">
                  <c:v>2.95112106931411E-2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DE57-4714-AD9E-E277088BD762}"/>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5586-445A-89E4-96F10E625FD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Discriminator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val>
          <c:smooth val="0"/>
          <c:extLst>
            <c:ext xmlns:c16="http://schemas.microsoft.com/office/drawing/2014/chart" uri="{C3380CC4-5D6E-409C-BE32-E72D297353CC}">
              <c16:uniqueId val="{00000000-91B1-4332-8F14-B74A1964786A}"/>
            </c:ext>
          </c:extLst>
        </c:ser>
        <c:dLbls>
          <c:showLegendKey val="0"/>
          <c:showVal val="0"/>
          <c:showCatName val="0"/>
          <c:showSerName val="0"/>
          <c:showPercent val="0"/>
          <c:showBubbleSize val="0"/>
        </c:dLbls>
        <c:smooth val="0"/>
        <c:axId val="496689232"/>
        <c:axId val="496686280"/>
      </c:lineChart>
      <c:catAx>
        <c:axId val="4966892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auto val="1"/>
        <c:lblAlgn val="ctr"/>
        <c:lblOffset val="100"/>
        <c:noMultiLvlLbl val="0"/>
      </c:catAx>
      <c:valAx>
        <c:axId val="496686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深層学習を用いた一般道路のロバストな車線補完と題して新潟大学工学部情報工学科林研究室所属の小松耀人が発表させていただきます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smtClean="0"/>
          </a:p>
          <a:p>
            <a:r>
              <a:rPr kumimoji="1" lang="ja-JP" altLang="en-US" dirty="0" smtClean="0"/>
              <a:t>ある程度の領域であれば車線が途切れていたりしても補完できることが示されました。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実際に車線が途切れている画像を入れてみた結果です。</a:t>
            </a:r>
            <a:endParaRPr kumimoji="1" lang="en-US" altLang="ja-JP" dirty="0" smtClean="0"/>
          </a:p>
          <a:p>
            <a:r>
              <a:rPr kumimoji="1" lang="ja-JP" altLang="en-US" dirty="0" smtClean="0"/>
              <a:t>先程の結果ほど鮮明ではないですが、たしかに白線が延長されているのが見て取れます。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今回のモデルは直線のみを教師データとして使用したので破線に関してはどう補完するかも検証しました。</a:t>
            </a:r>
            <a:endParaRPr kumimoji="1" lang="en-US" altLang="ja-JP" dirty="0" smtClean="0"/>
          </a:p>
          <a:p>
            <a:r>
              <a:rPr kumimoji="1" lang="ja-JP" altLang="en-US" dirty="0" smtClean="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smtClean="0"/>
          </a:p>
          <a:p>
            <a:r>
              <a:rPr kumimoji="1" lang="ja-JP" altLang="en-US" dirty="0" smtClean="0"/>
              <a:t>やはり破線に関しては今後別の手法も考えていきたいと思います。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今回の結果としては</a:t>
            </a:r>
            <a:r>
              <a:rPr kumimoji="1" lang="en-US" altLang="ja-JP" dirty="0" smtClean="0"/>
              <a:t>GLCIC</a:t>
            </a:r>
            <a:r>
              <a:rPr kumimoji="1" lang="ja-JP" altLang="en-US" dirty="0" smtClean="0"/>
              <a:t>を利用して車線が途切れているところでも補完できることを示せた。</a:t>
            </a:r>
            <a:endParaRPr kumimoji="1" lang="en-US" altLang="ja-JP" dirty="0" smtClean="0"/>
          </a:p>
          <a:p>
            <a:r>
              <a:rPr kumimoji="1" lang="ja-JP" altLang="en-US" dirty="0" smtClean="0"/>
              <a:t>ただ、今回は時間とリソースの都合上データセットを直線の車線に絞ってしまったのでこれから学習対象を増やして破線部も補完できるようにしたい。</a:t>
            </a:r>
            <a:endParaRPr kumimoji="1" lang="en-US" altLang="ja-JP" dirty="0" smtClean="0"/>
          </a:p>
          <a:p>
            <a:r>
              <a:rPr kumimoji="1" lang="ja-JP" altLang="en-US" smtClean="0"/>
              <a:t>こんご他の手法も併用して車線を認識するところまで完成させたい。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Generative</a:t>
            </a:r>
            <a:r>
              <a:rPr kumimoji="1" lang="en-US" altLang="ja-JP" baseline="0" dirty="0" smtClean="0"/>
              <a:t> Adversarial Network</a:t>
            </a:r>
            <a:r>
              <a:rPr kumimoji="1" lang="en-US" altLang="ja-JP" dirty="0" smtClean="0"/>
              <a:t>(GAN)</a:t>
            </a:r>
            <a:r>
              <a:rPr kumimoji="1" lang="ja-JP" altLang="en-US" dirty="0" smtClean="0"/>
              <a:t>はネットワークを生成側と判別側に分けて学習し、生成側は判別側を欺くように学習し、判別側は正しく生成されたデータと本物のデータを判別できるように学習します。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absl-py</a:t>
            </a:r>
            <a:r>
              <a:rPr kumimoji="1" lang="en-US" altLang="ja-JP" dirty="0" smtClean="0"/>
              <a:t>               0.9.0   </a:t>
            </a:r>
          </a:p>
          <a:p>
            <a:r>
              <a:rPr kumimoji="1" lang="en-US" altLang="ja-JP" dirty="0" err="1" smtClean="0"/>
              <a:t>astor</a:t>
            </a:r>
            <a:r>
              <a:rPr kumimoji="1" lang="en-US" altLang="ja-JP" dirty="0" smtClean="0"/>
              <a:t>                 0.8.1   </a:t>
            </a:r>
          </a:p>
          <a:p>
            <a:r>
              <a:rPr kumimoji="1" lang="en-US" altLang="ja-JP" dirty="0" smtClean="0"/>
              <a:t>cycler                0.10.0  </a:t>
            </a:r>
          </a:p>
          <a:p>
            <a:r>
              <a:rPr kumimoji="1" lang="en-US" altLang="ja-JP" dirty="0" err="1" smtClean="0"/>
              <a:t>gast</a:t>
            </a:r>
            <a:r>
              <a:rPr kumimoji="1" lang="en-US" altLang="ja-JP" dirty="0" smtClean="0"/>
              <a:t>                  0.2.2   </a:t>
            </a:r>
          </a:p>
          <a:p>
            <a:r>
              <a:rPr kumimoji="1" lang="en-US" altLang="ja-JP" dirty="0" smtClean="0"/>
              <a:t>google-pasta          0.1.8   </a:t>
            </a:r>
          </a:p>
          <a:p>
            <a:r>
              <a:rPr kumimoji="1" lang="en-US" altLang="ja-JP" dirty="0" err="1" smtClean="0"/>
              <a:t>grpcio</a:t>
            </a:r>
            <a:r>
              <a:rPr kumimoji="1" lang="en-US" altLang="ja-JP" dirty="0" smtClean="0"/>
              <a:t>                1.26.0</a:t>
            </a:r>
          </a:p>
          <a:p>
            <a:r>
              <a:rPr kumimoji="1" lang="en-US" altLang="ja-JP" dirty="0" smtClean="0"/>
              <a:t>h5py                  2.10.0</a:t>
            </a:r>
          </a:p>
          <a:p>
            <a:r>
              <a:rPr kumimoji="1" lang="en-US" altLang="ja-JP" dirty="0" err="1" smtClean="0"/>
              <a:t>Keras</a:t>
            </a:r>
            <a:r>
              <a:rPr kumimoji="1" lang="en-US" altLang="ja-JP" dirty="0" smtClean="0"/>
              <a:t>                 2.3.1</a:t>
            </a:r>
          </a:p>
          <a:p>
            <a:r>
              <a:rPr kumimoji="1" lang="en-US" altLang="ja-JP" dirty="0" err="1" smtClean="0"/>
              <a:t>Keras</a:t>
            </a:r>
            <a:r>
              <a:rPr kumimoji="1" lang="en-US" altLang="ja-JP" dirty="0" smtClean="0"/>
              <a:t>-Applications    1.0.8</a:t>
            </a:r>
          </a:p>
          <a:p>
            <a:r>
              <a:rPr kumimoji="1" lang="en-US" altLang="ja-JP" dirty="0" err="1" smtClean="0"/>
              <a:t>Keras</a:t>
            </a:r>
            <a:r>
              <a:rPr kumimoji="1" lang="en-US" altLang="ja-JP" dirty="0" smtClean="0"/>
              <a:t>-Preprocessing   1.1.0</a:t>
            </a:r>
          </a:p>
          <a:p>
            <a:r>
              <a:rPr kumimoji="1" lang="en-US" altLang="ja-JP" dirty="0" err="1" smtClean="0"/>
              <a:t>kiwisolver</a:t>
            </a:r>
            <a:r>
              <a:rPr kumimoji="1" lang="en-US" altLang="ja-JP" dirty="0" smtClean="0"/>
              <a:t>            1.1.0</a:t>
            </a:r>
          </a:p>
          <a:p>
            <a:r>
              <a:rPr kumimoji="1" lang="en-US" altLang="ja-JP" dirty="0" smtClean="0"/>
              <a:t>Markdown              3.1.1</a:t>
            </a:r>
          </a:p>
          <a:p>
            <a:r>
              <a:rPr kumimoji="1" lang="en-US" altLang="ja-JP" dirty="0" err="1" smtClean="0"/>
              <a:t>matplotlib</a:t>
            </a:r>
            <a:r>
              <a:rPr kumimoji="1" lang="en-US" altLang="ja-JP" dirty="0" smtClean="0"/>
              <a:t>            3.1.2</a:t>
            </a:r>
          </a:p>
          <a:p>
            <a:r>
              <a:rPr kumimoji="1" lang="en-US" altLang="ja-JP" dirty="0" err="1" smtClean="0"/>
              <a:t>numpy</a:t>
            </a:r>
            <a:r>
              <a:rPr kumimoji="1" lang="en-US" altLang="ja-JP" dirty="0" smtClean="0"/>
              <a:t>                 1.17.4</a:t>
            </a:r>
          </a:p>
          <a:p>
            <a:r>
              <a:rPr kumimoji="1" lang="en-US" altLang="ja-JP" dirty="0" err="1" smtClean="0"/>
              <a:t>opencv</a:t>
            </a:r>
            <a:r>
              <a:rPr kumimoji="1" lang="en-US" altLang="ja-JP" dirty="0" smtClean="0"/>
              <a:t>-</a:t>
            </a:r>
            <a:r>
              <a:rPr kumimoji="1" lang="en-US" altLang="ja-JP" dirty="0" err="1" smtClean="0"/>
              <a:t>contrib</a:t>
            </a:r>
            <a:r>
              <a:rPr kumimoji="1" lang="en-US" altLang="ja-JP" dirty="0" smtClean="0"/>
              <a:t>-python 4.1.2.30</a:t>
            </a:r>
          </a:p>
          <a:p>
            <a:r>
              <a:rPr kumimoji="1" lang="en-US" altLang="ja-JP" dirty="0" err="1" smtClean="0"/>
              <a:t>opencv</a:t>
            </a:r>
            <a:r>
              <a:rPr kumimoji="1" lang="en-US" altLang="ja-JP" dirty="0" smtClean="0"/>
              <a:t>-python         4.1.2.30</a:t>
            </a:r>
          </a:p>
          <a:p>
            <a:r>
              <a:rPr kumimoji="1" lang="en-US" altLang="ja-JP" dirty="0" smtClean="0"/>
              <a:t>opt-</a:t>
            </a:r>
            <a:r>
              <a:rPr kumimoji="1" lang="en-US" altLang="ja-JP" dirty="0" err="1" smtClean="0"/>
              <a:t>einsum</a:t>
            </a:r>
            <a:r>
              <a:rPr kumimoji="1" lang="en-US" altLang="ja-JP" dirty="0" smtClean="0"/>
              <a:t>            3.1.0</a:t>
            </a:r>
          </a:p>
          <a:p>
            <a:r>
              <a:rPr kumimoji="1" lang="en-US" altLang="ja-JP" dirty="0" smtClean="0"/>
              <a:t>pandas                0.25.3</a:t>
            </a:r>
          </a:p>
          <a:p>
            <a:r>
              <a:rPr kumimoji="1" lang="en-US" altLang="ja-JP" dirty="0" smtClean="0"/>
              <a:t>Pillow                7.0.0</a:t>
            </a:r>
          </a:p>
          <a:p>
            <a:r>
              <a:rPr kumimoji="1" lang="en-US" altLang="ja-JP" dirty="0" smtClean="0"/>
              <a:t>pip                   19.3.1</a:t>
            </a:r>
          </a:p>
          <a:p>
            <a:r>
              <a:rPr kumimoji="1" lang="en-US" altLang="ja-JP" dirty="0" err="1" smtClean="0"/>
              <a:t>protobuf</a:t>
            </a:r>
            <a:r>
              <a:rPr kumimoji="1" lang="en-US" altLang="ja-JP" dirty="0" smtClean="0"/>
              <a:t>              3.11.1</a:t>
            </a:r>
          </a:p>
          <a:p>
            <a:r>
              <a:rPr kumimoji="1" lang="en-US" altLang="ja-JP" dirty="0" err="1" smtClean="0"/>
              <a:t>pyparsing</a:t>
            </a:r>
            <a:r>
              <a:rPr kumimoji="1" lang="en-US" altLang="ja-JP" dirty="0" smtClean="0"/>
              <a:t>             2.4.5</a:t>
            </a:r>
          </a:p>
          <a:p>
            <a:r>
              <a:rPr kumimoji="1" lang="en-US" altLang="ja-JP" dirty="0" smtClean="0"/>
              <a:t>python-</a:t>
            </a:r>
            <a:r>
              <a:rPr kumimoji="1" lang="en-US" altLang="ja-JP" dirty="0" err="1" smtClean="0"/>
              <a:t>dateutil</a:t>
            </a:r>
            <a:r>
              <a:rPr kumimoji="1" lang="en-US" altLang="ja-JP" dirty="0" smtClean="0"/>
              <a:t>       2.8.1</a:t>
            </a:r>
          </a:p>
          <a:p>
            <a:r>
              <a:rPr kumimoji="1" lang="en-US" altLang="ja-JP" dirty="0" err="1" smtClean="0"/>
              <a:t>pytz</a:t>
            </a:r>
            <a:r>
              <a:rPr kumimoji="1" lang="en-US" altLang="ja-JP" dirty="0" smtClean="0"/>
              <a:t>                  2019.3</a:t>
            </a:r>
          </a:p>
          <a:p>
            <a:r>
              <a:rPr kumimoji="1" lang="en-US" altLang="ja-JP" dirty="0" err="1" smtClean="0"/>
              <a:t>PyYAML</a:t>
            </a:r>
            <a:r>
              <a:rPr kumimoji="1" lang="en-US" altLang="ja-JP" dirty="0" smtClean="0"/>
              <a:t>                5.2</a:t>
            </a:r>
          </a:p>
          <a:p>
            <a:r>
              <a:rPr kumimoji="1" lang="en-US" altLang="ja-JP" dirty="0" err="1" smtClean="0"/>
              <a:t>scipy</a:t>
            </a:r>
            <a:r>
              <a:rPr kumimoji="1" lang="en-US" altLang="ja-JP" dirty="0" smtClean="0"/>
              <a:t>                 1.4.1</a:t>
            </a:r>
          </a:p>
          <a:p>
            <a:r>
              <a:rPr kumimoji="1" lang="en-US" altLang="ja-JP" dirty="0" err="1" smtClean="0"/>
              <a:t>setuptools</a:t>
            </a:r>
            <a:r>
              <a:rPr kumimoji="1" lang="en-US" altLang="ja-JP" dirty="0" smtClean="0"/>
              <a:t>            40.6.2</a:t>
            </a:r>
          </a:p>
          <a:p>
            <a:r>
              <a:rPr kumimoji="1" lang="en-US" altLang="ja-JP" dirty="0" smtClean="0"/>
              <a:t>six                   1.13.0</a:t>
            </a:r>
          </a:p>
          <a:p>
            <a:r>
              <a:rPr kumimoji="1" lang="en-US" altLang="ja-JP" dirty="0" err="1" smtClean="0"/>
              <a:t>tensorboard</a:t>
            </a:r>
            <a:r>
              <a:rPr kumimoji="1" lang="en-US" altLang="ja-JP" dirty="0" smtClean="0"/>
              <a:t>           1.15.0</a:t>
            </a:r>
          </a:p>
          <a:p>
            <a:r>
              <a:rPr kumimoji="1" lang="en-US" altLang="ja-JP" dirty="0" err="1" smtClean="0"/>
              <a:t>tensorflow</a:t>
            </a:r>
            <a:r>
              <a:rPr kumimoji="1" lang="en-US" altLang="ja-JP" dirty="0" smtClean="0"/>
              <a:t>            1.15.0</a:t>
            </a:r>
          </a:p>
          <a:p>
            <a:r>
              <a:rPr kumimoji="1" lang="en-US" altLang="ja-JP" dirty="0" err="1" smtClean="0"/>
              <a:t>tensorflow</a:t>
            </a:r>
            <a:r>
              <a:rPr kumimoji="1" lang="en-US" altLang="ja-JP" dirty="0" smtClean="0"/>
              <a:t>-estimator  1.15.1</a:t>
            </a:r>
          </a:p>
          <a:p>
            <a:r>
              <a:rPr kumimoji="1" lang="en-US" altLang="ja-JP" dirty="0" err="1" smtClean="0"/>
              <a:t>termcolor</a:t>
            </a:r>
            <a:r>
              <a:rPr kumimoji="1" lang="en-US" altLang="ja-JP" dirty="0" smtClean="0"/>
              <a:t>             1.1.0</a:t>
            </a:r>
          </a:p>
          <a:p>
            <a:r>
              <a:rPr kumimoji="1" lang="en-US" altLang="ja-JP" dirty="0" err="1" smtClean="0"/>
              <a:t>tqdm</a:t>
            </a:r>
            <a:r>
              <a:rPr kumimoji="1" lang="en-US" altLang="ja-JP" dirty="0" smtClean="0"/>
              <a:t>                  4.41.1</a:t>
            </a:r>
          </a:p>
          <a:p>
            <a:r>
              <a:rPr kumimoji="1" lang="en-US" altLang="ja-JP" dirty="0" err="1" smtClean="0"/>
              <a:t>Werkzeug</a:t>
            </a:r>
            <a:r>
              <a:rPr kumimoji="1" lang="en-US" altLang="ja-JP" dirty="0" smtClean="0"/>
              <a:t>              0.16.0</a:t>
            </a:r>
          </a:p>
          <a:p>
            <a:r>
              <a:rPr kumimoji="1" lang="en-US" altLang="ja-JP" dirty="0" smtClean="0"/>
              <a:t>wheel                 0.33.6</a:t>
            </a:r>
          </a:p>
          <a:p>
            <a:r>
              <a:rPr kumimoji="1" lang="en-US" altLang="ja-JP" dirty="0" err="1" smtClean="0"/>
              <a:t>wrapt</a:t>
            </a:r>
            <a:r>
              <a:rPr kumimoji="1" lang="en-US" altLang="ja-JP" dirty="0" smtClean="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白線を認識するにあたって非常に大きな壁となるのが白線に途切れやかすれがあることです。</a:t>
            </a:r>
            <a:endParaRPr kumimoji="1" lang="en-US" altLang="ja-JP" dirty="0" smtClean="0"/>
          </a:p>
          <a:p>
            <a:r>
              <a:rPr kumimoji="1" lang="ja-JP" altLang="en-US" dirty="0" smtClean="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smtClean="0"/>
          </a:p>
          <a:p>
            <a:r>
              <a:rPr kumimoji="1" lang="ja-JP" altLang="en-US" dirty="0" smtClean="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の一種でネットワークをマスク分を補完する部分と補完した部分について整合性を判定する部分、画像全体の整合性を判定する部分の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分け、生成する側は判定側を欺くように学習し、判定する側はマスク部の自然さを判定する側と全体の自然さを判定する側に別れてそれぞれが偽物と本物を見抜くように学習します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smtClean="0"/>
              <a:t>うに</a:t>
            </a:r>
            <a:r>
              <a:rPr kumimoji="1" lang="en-US" altLang="ja-JP" dirty="0" smtClean="0"/>
              <a:t>(</a:t>
            </a:r>
            <a:r>
              <a:rPr kumimoji="1" lang="ja-JP" altLang="en-US" dirty="0" smtClean="0"/>
              <a:t>つまり従来手法よりマスク領域を広げても自然に補完できるように</a:t>
            </a:r>
            <a:r>
              <a:rPr kumimoji="1" lang="en-US" altLang="ja-JP" dirty="0" smtClean="0"/>
              <a:t>)</a:t>
            </a:r>
            <a:r>
              <a:rPr kumimoji="1" lang="ja-JP" altLang="en-US" dirty="0" smtClean="0"/>
              <a:t>なったことです。</a:t>
            </a:r>
            <a:endParaRPr kumimoji="1" lang="en-US" altLang="ja-JP" dirty="0" smtClean="0"/>
          </a:p>
          <a:p>
            <a:r>
              <a:rPr kumimoji="1" lang="ja-JP" altLang="en-US" dirty="0" smtClean="0"/>
              <a:t>ただし、その代わりに学習に膨大なリソースが必要になってしまうことが欠点で、先程のデモのモデルは</a:t>
            </a:r>
            <a:r>
              <a:rPr kumimoji="1" lang="en-US" altLang="ja-JP" dirty="0" smtClean="0"/>
              <a:t>GPU(K80)</a:t>
            </a:r>
            <a:r>
              <a:rPr kumimoji="1" lang="ja-JP" altLang="en-US" dirty="0" smtClean="0"/>
              <a:t>を</a:t>
            </a:r>
            <a:r>
              <a:rPr kumimoji="1" lang="en-US" altLang="ja-JP" dirty="0" smtClean="0"/>
              <a:t>4</a:t>
            </a:r>
            <a:r>
              <a:rPr kumimoji="1" lang="ja-JP" altLang="en-US" dirty="0" smtClean="0"/>
              <a:t>台使って</a:t>
            </a:r>
            <a:r>
              <a:rPr kumimoji="1" lang="en-US" altLang="ja-JP" dirty="0" smtClean="0"/>
              <a:t>2</a:t>
            </a:r>
            <a:r>
              <a:rPr kumimoji="1" lang="ja-JP" altLang="en-US" dirty="0" smtClean="0"/>
              <a:t>ヶ月も学習させなければなりません。</a:t>
            </a:r>
            <a:endParaRPr kumimoji="1" lang="en-US" altLang="ja-JP" dirty="0" smtClean="0"/>
          </a:p>
          <a:p>
            <a:r>
              <a:rPr kumimoji="1" lang="ja-JP" altLang="en-US" dirty="0" smtClean="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こちらが先行研究の</a:t>
            </a:r>
            <a:r>
              <a:rPr kumimoji="1" lang="en-US" altLang="ja-JP" dirty="0" smtClean="0"/>
              <a:t>GLCIC</a:t>
            </a:r>
            <a:r>
              <a:rPr kumimoji="1" lang="ja-JP" altLang="en-US" dirty="0" smtClean="0"/>
              <a:t>の学習です</a:t>
            </a:r>
            <a:endParaRPr kumimoji="1" lang="en-US" altLang="ja-JP" dirty="0" smtClean="0"/>
          </a:p>
          <a:p>
            <a:r>
              <a:rPr kumimoji="1" lang="ja-JP" altLang="en-US" dirty="0" smtClean="0"/>
              <a:t>最初に</a:t>
            </a:r>
            <a:r>
              <a:rPr kumimoji="1" lang="en-US" altLang="ja-JP" dirty="0" smtClean="0"/>
              <a:t>Generator</a:t>
            </a:r>
            <a:r>
              <a:rPr kumimoji="1" lang="ja-JP" altLang="en-US" dirty="0" smtClean="0"/>
              <a:t>側のみで学習を行い、次に</a:t>
            </a:r>
            <a:r>
              <a:rPr kumimoji="1" lang="en-US" altLang="ja-JP" dirty="0" smtClean="0"/>
              <a:t>Discriminator</a:t>
            </a:r>
            <a:r>
              <a:rPr kumimoji="1" lang="ja-JP" altLang="en-US" dirty="0" smtClean="0"/>
              <a:t>のみで学習を行い、最後に全体で学習を行います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今回は転移学習ではじめたこともあり、予め</a:t>
            </a:r>
            <a:r>
              <a:rPr kumimoji="1" lang="en-US" altLang="ja-JP" dirty="0" smtClean="0"/>
              <a:t>Discriminator</a:t>
            </a:r>
            <a:r>
              <a:rPr kumimoji="1" lang="ja-JP" altLang="en-US" dirty="0" smtClean="0"/>
              <a:t>側の</a:t>
            </a:r>
            <a:r>
              <a:rPr kumimoji="1" lang="en-US" altLang="ja-JP" dirty="0" smtClean="0"/>
              <a:t>Loss</a:t>
            </a:r>
            <a:r>
              <a:rPr kumimoji="1" lang="ja-JP" altLang="en-US" dirty="0" err="1" smtClean="0"/>
              <a:t>がか</a:t>
            </a:r>
            <a:r>
              <a:rPr kumimoji="1" lang="ja-JP" altLang="en-US" dirty="0" smtClean="0"/>
              <a:t>なり下がっていたので、</a:t>
            </a:r>
            <a:r>
              <a:rPr kumimoji="1" lang="en-US" altLang="ja-JP" dirty="0" smtClean="0"/>
              <a:t>Stage2</a:t>
            </a:r>
            <a:r>
              <a:rPr kumimoji="1" lang="ja-JP" altLang="en-US" dirty="0" smtClean="0"/>
              <a:t>を省略し、</a:t>
            </a:r>
            <a:r>
              <a:rPr kumimoji="1" lang="en-US" altLang="ja-JP" dirty="0" smtClean="0"/>
              <a:t>2stage</a:t>
            </a:r>
            <a:r>
              <a:rPr kumimoji="1" lang="ja-JP" altLang="en-US" dirty="0" smtClean="0"/>
              <a:t>で学習を行いました。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実験結果です。</a:t>
            </a:r>
            <a:endParaRPr kumimoji="1" lang="en-US" altLang="ja-JP" dirty="0" smtClean="0"/>
          </a:p>
          <a:p>
            <a:r>
              <a:rPr kumimoji="1" lang="ja-JP" altLang="en-US" dirty="0" smtClean="0"/>
              <a:t>これは転移学習を行って学習をはじめた直後の画像です。</a:t>
            </a:r>
            <a:endParaRPr kumimoji="1" lang="en-US" altLang="ja-JP" dirty="0" smtClean="0"/>
          </a:p>
          <a:p>
            <a:r>
              <a:rPr kumimoji="1" lang="ja-JP" altLang="en-US" dirty="0" smtClean="0"/>
              <a:t>左が補完前の画像、右が補完後の画像です。</a:t>
            </a:r>
            <a:endParaRPr kumimoji="1" lang="en-US" altLang="ja-JP" dirty="0" smtClean="0"/>
          </a:p>
          <a:p>
            <a:r>
              <a:rPr kumimoji="1" lang="ja-JP" altLang="en-US" dirty="0" smtClean="0"/>
              <a:t>赤線で囲まれた部分がマスク後補完された部分なのですが、元あった線を消してしまってるのがわかります。</a:t>
            </a:r>
            <a:endParaRPr kumimoji="1" lang="en-US" altLang="ja-JP" dirty="0" smtClean="0"/>
          </a:p>
          <a:p>
            <a:r>
              <a:rPr kumimoji="1" lang="ja-JP" altLang="en-US" dirty="0" smtClean="0"/>
              <a:t>これは車線部分よりアスファルトの部分のほうが面積的に大きかったためそちらのほうが大域的に見たときに自然だと学習が判断した結果だと思われます。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(3)</a:t>
            </a:r>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4" name="フッター プレースホルダー 3"/>
          <p:cNvSpPr>
            <a:spLocks noGrp="1"/>
          </p:cNvSpPr>
          <p:nvPr>
            <p:ph type="ftr" sz="quarter" idx="11"/>
          </p:nvPr>
        </p:nvSpPr>
        <p:spPr/>
        <p:txBody>
          <a:bodyPr/>
          <a:lstStyle/>
          <a:p>
            <a:endParaRPr lang="en-US" dirty="0"/>
          </a:p>
        </p:txBody>
      </p:sp>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Tree>
    <p:extLst>
      <p:ext uri="{BB962C8B-B14F-4D97-AF65-F5344CB8AC3E}">
        <p14:creationId xmlns:p14="http://schemas.microsoft.com/office/powerpoint/2010/main" val="33900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(4)</a:t>
            </a:r>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endParaRPr 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smtClean="0"/>
              <a:t>→破線に関しては工夫が必要</a:t>
            </a:r>
            <a:endParaRPr kumimoji="1" lang="ja-JP" altLang="en-US" sz="2400" dirty="0"/>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考察と今後の展望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GLCIC</a:t>
            </a:r>
            <a:r>
              <a:rPr kumimoji="1" lang="ja-JP" altLang="en-US" sz="3200" dirty="0" smtClean="0"/>
              <a:t>を利用して車線が途切れているところでも補完できる</a:t>
            </a:r>
            <a:endParaRPr kumimoji="1" lang="en-US" altLang="ja-JP" sz="3200" dirty="0" smtClean="0"/>
          </a:p>
          <a:p>
            <a:r>
              <a:rPr lang="ja-JP" altLang="en-US" sz="3200" dirty="0" smtClean="0"/>
              <a:t>ただしデータセットの都合上直線のみで破線のところは補完できない</a:t>
            </a:r>
            <a:endParaRPr lang="en-US" altLang="ja-JP" sz="3200" dirty="0" smtClean="0"/>
          </a:p>
          <a:p>
            <a:r>
              <a:rPr kumimoji="1" lang="ja-JP" altLang="en-US" sz="3200" dirty="0" smtClean="0"/>
              <a:t>今後他の手法も併用して車線を認識するところまで完成させたい</a:t>
            </a:r>
            <a:endParaRPr kumimoji="1" lang="ja-JP" altLang="en-US" sz="3200"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777779993"/>
              </p:ext>
            </p:extLst>
          </p:nvPr>
        </p:nvGraphicFramePr>
        <p:xfrm>
          <a:off x="228599" y="655983"/>
          <a:ext cx="8756375" cy="5700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74606192"/>
              </p:ext>
            </p:extLst>
          </p:nvPr>
        </p:nvGraphicFramePr>
        <p:xfrm>
          <a:off x="89452" y="139148"/>
          <a:ext cx="8706679" cy="658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255723700"/>
              </p:ext>
            </p:extLst>
          </p:nvPr>
        </p:nvGraphicFramePr>
        <p:xfrm>
          <a:off x="79513" y="79513"/>
          <a:ext cx="8885583" cy="6641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smtClean="0">
                <a:hlinkClick r:id="rId3"/>
              </a:rPr>
              <a:t>“</a:t>
            </a:r>
            <a:r>
              <a:rPr lang="en-US" altLang="ja-JP" b="1" dirty="0"/>
              <a:t>GAN</a:t>
            </a:r>
            <a:r>
              <a:rPr lang="ja-JP" altLang="en-US" b="1" dirty="0"/>
              <a:t>：敵対的生成ネットワークとは何か　～「教師なし学習」による画像</a:t>
            </a:r>
            <a:r>
              <a:rPr lang="ja-JP" altLang="en-US" b="1" dirty="0" smtClean="0"/>
              <a:t>生成</a:t>
            </a:r>
            <a:r>
              <a:rPr lang="en-US" altLang="ja-JP" b="1" dirty="0" smtClean="0"/>
              <a:t>”</a:t>
            </a:r>
            <a:endParaRPr lang="ja-JP" altLang="en-US" b="1" dirty="0"/>
          </a:p>
          <a:p>
            <a:r>
              <a:rPr lang="en-US" altLang="ja-JP" dirty="0" smtClean="0">
                <a:hlinkClick r:id="rId3"/>
              </a:rPr>
              <a:t>https</a:t>
            </a:r>
            <a:r>
              <a:rPr lang="en-US" altLang="ja-JP" dirty="0">
                <a:hlinkClick r:id="rId3"/>
              </a:rPr>
              <a:t>://www.imagazine.co.jp/gan%EF%BC%9A%E6%95%B5%E5%AF%BE%E7%9A%84%E7%94%9F%E6%88%90%E3%83%8D%E3%83%83%E3%83%88%E3%83%AF%E3%83%BC%E3%82%AF%E3%81%A8%E3%81%AF%E4%BD%95%E3%81%8B%E3%80%80%EF%BD%9E%E3%80%8C%E6%95%99%E5%B8%AB</a:t>
            </a:r>
            <a:r>
              <a:rPr lang="en-US" altLang="ja-JP" dirty="0" smtClean="0">
                <a:hlinkClick r:id="rId3"/>
              </a:rPr>
              <a:t>/</a:t>
            </a:r>
            <a:r>
              <a:rPr lang="en-US" altLang="ja-JP" dirty="0" smtClean="0"/>
              <a:t>(</a:t>
            </a:r>
            <a:r>
              <a:rPr lang="ja-JP" altLang="en-US" dirty="0" smtClean="0"/>
              <a:t>参照</a:t>
            </a:r>
            <a:r>
              <a:rPr lang="en-US" altLang="ja-JP" dirty="0" smtClean="0"/>
              <a:t>2020-01-31)</a:t>
            </a:r>
            <a:endParaRPr lang="en-US" dirty="0"/>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smtClean="0"/>
              <a:t>補足資料</a:t>
            </a:r>
            <a:r>
              <a:rPr lang="en-US" altLang="ja-JP" dirty="0" smtClean="0"/>
              <a:t>:</a:t>
            </a:r>
            <a:r>
              <a:rPr lang="ja-JP" altLang="en-US" dirty="0" smtClean="0"/>
              <a:t>データセットについて</a:t>
            </a:r>
            <a:endParaRPr kumimoji="1" lang="ja-JP" altLang="en-US" dirty="0"/>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t>Fig2:Waymo Open Dataset</a:t>
            </a:r>
            <a:endParaRPr kumimoji="1" lang="ja-JP" altLang="en-US" sz="1350" dirty="0"/>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hlinkClick r:id="rId6"/>
              </a:rPr>
              <a:t>https://waymo.com/open/data/</a:t>
            </a:r>
            <a:endParaRPr kumimoji="1" lang="ja-JP" altLang="en-US" sz="1350" dirty="0"/>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t>・ドライブレコーダーで撮影したデータをラベル付けしたもの</a:t>
            </a:r>
            <a:r>
              <a:rPr kumimoji="1" lang="en-US" altLang="ja-JP" sz="2400" dirty="0"/>
              <a:t>(20</a:t>
            </a:r>
            <a:r>
              <a:rPr kumimoji="1" lang="ja-JP" altLang="en-US" sz="2400" dirty="0"/>
              <a:t>秒間</a:t>
            </a:r>
            <a:r>
              <a:rPr kumimoji="1" lang="en-US" altLang="ja-JP" sz="2400" dirty="0"/>
              <a:t>×1000</a:t>
            </a:r>
            <a:r>
              <a:rPr kumimoji="1" lang="ja-JP" altLang="en-US" sz="2400" dirty="0"/>
              <a:t>個</a:t>
            </a:r>
            <a:r>
              <a:rPr kumimoji="1" lang="en-US" altLang="ja-JP" sz="2400" dirty="0"/>
              <a:t>)</a:t>
            </a:r>
          </a:p>
          <a:p>
            <a:r>
              <a:rPr kumimoji="1" lang="ja-JP" altLang="en-US" sz="2400" dirty="0"/>
              <a:t>・データ量が膨大（</a:t>
            </a:r>
            <a:r>
              <a:rPr kumimoji="1" lang="en-US" altLang="ja-JP" sz="2400" dirty="0"/>
              <a:t>1TB</a:t>
            </a:r>
            <a:r>
              <a:rPr kumimoji="1" lang="ja-JP" altLang="en-US" sz="2400" dirty="0" smtClean="0"/>
              <a:t>）</a:t>
            </a:r>
            <a:endParaRPr kumimoji="1" lang="en-US" altLang="ja-JP" sz="2400" dirty="0" smtClean="0"/>
          </a:p>
          <a:p>
            <a:r>
              <a:rPr kumimoji="1" lang="ja-JP" altLang="en-US" sz="2400" dirty="0" smtClean="0"/>
              <a:t>・この中から画像のみを抽出し</a:t>
            </a:r>
            <a:r>
              <a:rPr kumimoji="1" lang="en-US" altLang="ja-JP" sz="2400" dirty="0" smtClean="0"/>
              <a:t>(20</a:t>
            </a:r>
            <a:r>
              <a:rPr kumimoji="1" lang="ja-JP" altLang="en-US" sz="2400" dirty="0" smtClean="0"/>
              <a:t>万枚</a:t>
            </a:r>
            <a:r>
              <a:rPr kumimoji="1" lang="en-US" altLang="ja-JP" sz="2400" dirty="0" smtClean="0"/>
              <a:t>)</a:t>
            </a:r>
            <a:r>
              <a:rPr kumimoji="1" lang="ja-JP" altLang="en-US" sz="2400" dirty="0" err="1" smtClean="0"/>
              <a:t>、</a:t>
            </a:r>
            <a:r>
              <a:rPr kumimoji="1" lang="en-US" altLang="ja-JP" sz="2400" dirty="0" err="1" smtClean="0"/>
              <a:t>Groung</a:t>
            </a:r>
            <a:r>
              <a:rPr kumimoji="1" lang="en-US" altLang="ja-JP" sz="2400" dirty="0" smtClean="0"/>
              <a:t> Truth</a:t>
            </a:r>
            <a:r>
              <a:rPr kumimoji="1" lang="ja-JP" altLang="en-US" sz="2400" dirty="0" smtClean="0"/>
              <a:t>として車線が直線でかつきちんとつながっているもののみ使用</a:t>
            </a:r>
            <a:r>
              <a:rPr kumimoji="1" lang="en-US" altLang="ja-JP" sz="2400" dirty="0" smtClean="0"/>
              <a:t>(</a:t>
            </a:r>
            <a:r>
              <a:rPr kumimoji="1" lang="ja-JP" altLang="en-US" sz="2400" dirty="0" smtClean="0"/>
              <a:t>約</a:t>
            </a:r>
            <a:r>
              <a:rPr kumimoji="1" lang="en-US" altLang="ja-JP" sz="2400" dirty="0" smtClean="0"/>
              <a:t>1.1</a:t>
            </a:r>
            <a:r>
              <a:rPr kumimoji="1" lang="ja-JP" altLang="en-US" sz="2400" dirty="0" smtClean="0"/>
              <a:t>万枚</a:t>
            </a:r>
            <a:r>
              <a:rPr kumimoji="1" lang="en-US" altLang="ja-JP" sz="2400" dirty="0" smtClean="0"/>
              <a:t>)</a:t>
            </a:r>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拡張畳み込み層について</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hlinkClick r:id="rId3"/>
              </a:rPr>
              <a:t>https://www.slideshare.net/harmonylab/globally-and-locally-consistent-image-completion</a:t>
            </a:r>
            <a:endParaRPr lang="en-US" dirty="0"/>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10,177</a:t>
            </a:r>
            <a:r>
              <a:rPr kumimoji="1" lang="ja-JP" altLang="en-US" sz="3200" dirty="0" smtClean="0"/>
              <a:t>人分</a:t>
            </a:r>
            <a:endParaRPr kumimoji="1" lang="en-US" altLang="ja-JP" sz="3200" dirty="0" smtClean="0"/>
          </a:p>
          <a:p>
            <a:r>
              <a:rPr lang="en-US" altLang="ja-JP" sz="3200" dirty="0"/>
              <a:t>202,599</a:t>
            </a:r>
            <a:r>
              <a:rPr lang="ja-JP" altLang="en-US" sz="3200" dirty="0"/>
              <a:t>枚</a:t>
            </a:r>
            <a:r>
              <a:rPr lang="ja-JP" altLang="en-US" sz="3200" dirty="0" smtClean="0"/>
              <a:t>の顔画像</a:t>
            </a:r>
            <a:endParaRPr lang="en-US" altLang="ja-JP" sz="3200" dirty="0" smtClean="0"/>
          </a:p>
          <a:p>
            <a:pPr marL="0" indent="0">
              <a:buNone/>
            </a:pPr>
            <a:endParaRPr kumimoji="1" lang="ja-JP" altLang="en-US" sz="3200" dirty="0"/>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dirty="0" smtClean="0">
                <a:hlinkClick r:id="rId2"/>
              </a:rPr>
              <a:t>“</a:t>
            </a:r>
            <a:r>
              <a:rPr lang="en-US" altLang="ja-JP" b="1" dirty="0"/>
              <a:t>Large-scale </a:t>
            </a:r>
            <a:r>
              <a:rPr lang="en-US" altLang="ja-JP" b="1" dirty="0" err="1"/>
              <a:t>CelebFaces</a:t>
            </a:r>
            <a:r>
              <a:rPr lang="en-US" altLang="ja-JP" b="1" dirty="0"/>
              <a:t> Attributes (</a:t>
            </a:r>
            <a:r>
              <a:rPr lang="en-US" altLang="ja-JP" b="1" dirty="0" err="1"/>
              <a:t>CelebA</a:t>
            </a:r>
            <a:r>
              <a:rPr lang="en-US" altLang="ja-JP" b="1" dirty="0"/>
              <a:t>) </a:t>
            </a:r>
            <a:r>
              <a:rPr lang="en-US" altLang="ja-JP" b="1" dirty="0" smtClean="0"/>
              <a:t>Dataset</a:t>
            </a:r>
            <a:r>
              <a:rPr lang="en-US" altLang="ja-JP" dirty="0" smtClean="0">
                <a:hlinkClick r:id="rId2"/>
              </a:rPr>
              <a:t>”</a:t>
            </a:r>
          </a:p>
          <a:p>
            <a:r>
              <a:rPr lang="en-US" altLang="ja-JP" dirty="0" smtClean="0">
                <a:hlinkClick r:id="rId2"/>
              </a:rPr>
              <a:t>http</a:t>
            </a:r>
            <a:r>
              <a:rPr lang="en-US" altLang="ja-JP" dirty="0">
                <a:hlinkClick r:id="rId2"/>
              </a:rPr>
              <a:t>://</a:t>
            </a:r>
            <a:r>
              <a:rPr lang="en-US" altLang="ja-JP" dirty="0" smtClean="0">
                <a:hlinkClick r:id="rId2"/>
              </a:rPr>
              <a:t>mmlab.ie.cuhk.edu.hk/projects/CelebA.html</a:t>
            </a:r>
            <a:r>
              <a:rPr lang="en-US" altLang="ja-JP" dirty="0" smtClean="0"/>
              <a:t>(</a:t>
            </a:r>
            <a:r>
              <a:rPr lang="ja-JP" altLang="en-US" dirty="0" smtClean="0"/>
              <a:t>参照</a:t>
            </a:r>
            <a:r>
              <a:rPr lang="en-US" altLang="ja-JP" dirty="0" smtClean="0"/>
              <a:t>2020-01-31)</a:t>
            </a:r>
            <a:endParaRPr 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r>
              <a:rPr kumimoji="1" lang="ja-JP" altLang="en-US" dirty="0" smtClean="0"/>
              <a:t>？</a:t>
            </a:r>
            <a:endParaRPr kumimoji="1" lang="en-US" altLang="ja-JP" dirty="0" smtClean="0"/>
          </a:p>
          <a:p>
            <a:r>
              <a:rPr kumimoji="1" lang="ja-JP" altLang="en-US" dirty="0" smtClean="0"/>
              <a:t>更に転移学習を活用</a:t>
            </a:r>
            <a:endParaRPr kumimoji="1" lang="ja-JP" altLang="en-US" dirty="0"/>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1799</TotalTime>
  <Words>2024</Words>
  <Application>Microsoft Office PowerPoint</Application>
  <PresentationFormat>画面に合わせる (4:3)</PresentationFormat>
  <Paragraphs>170</Paragraphs>
  <Slides>22</Slides>
  <Notes>16</Notes>
  <HiddenSlides>9</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実験結果(3)</vt:lpstr>
      <vt:lpstr>実験結果(4)</vt:lpstr>
      <vt:lpstr>考察と今後の展望</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49</cp:revision>
  <dcterms:created xsi:type="dcterms:W3CDTF">2019-12-16T06:06:52Z</dcterms:created>
  <dcterms:modified xsi:type="dcterms:W3CDTF">2020-01-31T07:34:47Z</dcterms:modified>
</cp:coreProperties>
</file>